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60" r:id="rId3"/>
    <p:sldId id="259" r:id="rId4"/>
    <p:sldId id="261" r:id="rId5"/>
    <p:sldId id="267" r:id="rId6"/>
    <p:sldId id="262" r:id="rId7"/>
    <p:sldId id="266" r:id="rId8"/>
    <p:sldId id="264" r:id="rId9"/>
    <p:sldId id="263" r:id="rId10"/>
    <p:sldId id="269" r:id="rId11"/>
    <p:sldId id="270" r:id="rId12"/>
    <p:sldId id="265" r:id="rId13"/>
    <p:sldId id="271" r:id="rId14"/>
    <p:sldId id="272" r:id="rId15"/>
    <p:sldId id="273" r:id="rId16"/>
    <p:sldId id="276" r:id="rId17"/>
    <p:sldId id="277" r:id="rId18"/>
    <p:sldId id="274" r:id="rId19"/>
    <p:sldId id="275" r:id="rId20"/>
    <p:sldId id="281" r:id="rId21"/>
    <p:sldId id="278" r:id="rId22"/>
    <p:sldId id="279" r:id="rId23"/>
    <p:sldId id="280" r:id="rId24"/>
    <p:sldId id="268" r:id="rId25"/>
    <p:sldId id="283" r:id="rId26"/>
    <p:sldId id="284" r:id="rId27"/>
    <p:sldId id="282" r:id="rId28"/>
    <p:sldId id="285" r:id="rId29"/>
    <p:sldId id="286" r:id="rId30"/>
    <p:sldId id="300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301" r:id="rId43"/>
    <p:sldId id="298" r:id="rId44"/>
    <p:sldId id="299" r:id="rId45"/>
    <p:sldId id="302" r:id="rId46"/>
    <p:sldId id="303" r:id="rId47"/>
    <p:sldId id="304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41"/>
    <p:restoredTop sz="94753"/>
  </p:normalViewPr>
  <p:slideViewPr>
    <p:cSldViewPr snapToGrid="0" snapToObjects="1" showGuides="1">
      <p:cViewPr varScale="1">
        <p:scale>
          <a:sx n="93" d="100"/>
          <a:sy n="93" d="100"/>
        </p:scale>
        <p:origin x="552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2DF25-9467-8F4F-9C7F-2B1EF5ECD2C4}" type="datetimeFigureOut">
              <a:rPr lang="en-US" smtClean="0"/>
              <a:t>4/2/2018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86795E-FF3C-C241-9A8A-40BCF8B1D9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051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6795E-FF3C-C241-9A8A-40BCF8B1D91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403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6795E-FF3C-C241-9A8A-40BCF8B1D91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537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6228000"/>
            <a:ext cx="9143999" cy="63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1250375" y="6386984"/>
            <a:ext cx="1437308" cy="364138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500" b="1" dirty="0" smtClean="0">
                <a:solidFill>
                  <a:schemeClr val="bg1"/>
                </a:solidFill>
              </a:rPr>
              <a:t>Conference 2018</a:t>
            </a:r>
            <a:endParaRPr lang="en-US" sz="1500" b="1" dirty="0">
              <a:solidFill>
                <a:schemeClr val="bg1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0"/>
          </p:nvPr>
        </p:nvSpPr>
        <p:spPr>
          <a:xfrm>
            <a:off x="374933" y="1643197"/>
            <a:ext cx="8272211" cy="4022226"/>
          </a:xfrm>
        </p:spPr>
        <p:txBody>
          <a:bodyPr vert="horz" anchor="t"/>
          <a:lstStyle/>
          <a:p>
            <a:pPr algn="just"/>
            <a:r>
              <a:rPr lang="en-US" dirty="0" smtClean="0"/>
              <a:t>Sample sub-title</a:t>
            </a:r>
          </a:p>
          <a:p>
            <a:pPr lvl="1" algn="just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33" y="6446856"/>
            <a:ext cx="875442" cy="244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39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0214" y="614407"/>
            <a:ext cx="8482004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5894" y="702156"/>
            <a:ext cx="8272212" cy="1013800"/>
          </a:xfrm>
          <a:prstGeom prst="rect">
            <a:avLst/>
          </a:prstGeom>
        </p:spPr>
        <p:txBody>
          <a:bodyPr/>
          <a:lstStyle>
            <a:lvl1pPr>
              <a:defRPr sz="3300" cap="none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04466" y="5956142"/>
            <a:ext cx="213359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5895" y="5951816"/>
            <a:ext cx="5187908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Build an Alexa Skill for the Amazon Echo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8727" y="5956142"/>
            <a:ext cx="789383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3" y="599725"/>
            <a:ext cx="2180113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2" y="675731"/>
            <a:ext cx="1503123" cy="5183073"/>
          </a:xfrm>
          <a:prstGeom prst="rect">
            <a:avLst/>
          </a:prstGeo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5" y="675731"/>
            <a:ext cx="5922209" cy="518307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7" y="5956142"/>
            <a:ext cx="99610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5" y="5951816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Build an Alexa Skill for the Amazon Echo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34963" y="5956142"/>
            <a:ext cx="87314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5864" y="5141979"/>
            <a:ext cx="8468145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5864" y="3043915"/>
            <a:ext cx="8468145" cy="149750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300" b="0" cap="none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35864" y="4541417"/>
            <a:ext cx="8468145" cy="600556"/>
          </a:xfrm>
        </p:spPr>
        <p:txBody>
          <a:bodyPr anchor="t">
            <a:noAutofit/>
          </a:bodyPr>
          <a:lstStyle>
            <a:lvl1pPr marL="0" indent="0" algn="l">
              <a:buNone/>
              <a:defRPr sz="2550" cap="none">
                <a:solidFill>
                  <a:schemeClr val="accent2"/>
                </a:solidFill>
              </a:defRPr>
            </a:lvl1pPr>
            <a:lvl2pPr marL="342884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1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06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5897" y="2228004"/>
            <a:ext cx="4066793" cy="3633047"/>
          </a:xfrm>
        </p:spPr>
        <p:txBody>
          <a:bodyPr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1313" y="2228004"/>
            <a:ext cx="4066794" cy="3633047"/>
          </a:xfrm>
        </p:spPr>
        <p:txBody>
          <a:bodyPr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6228000"/>
            <a:ext cx="9143999" cy="63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35893" y="629392"/>
            <a:ext cx="8272212" cy="1013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 cap="none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Sample Title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1250375" y="6386984"/>
            <a:ext cx="1437308" cy="364138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500" b="1" dirty="0" smtClean="0">
                <a:solidFill>
                  <a:schemeClr val="bg1"/>
                </a:solidFill>
              </a:rPr>
              <a:t>Conference 2018</a:t>
            </a:r>
            <a:endParaRPr lang="en-US" sz="1500" b="1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33" y="6446856"/>
            <a:ext cx="875442" cy="244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5416" y="2250897"/>
            <a:ext cx="3815306" cy="536005"/>
          </a:xfrm>
        </p:spPr>
        <p:txBody>
          <a:bodyPr anchor="b">
            <a:noAutofit/>
          </a:bodyPr>
          <a:lstStyle>
            <a:lvl1pPr marL="0" indent="0">
              <a:buNone/>
              <a:defRPr sz="1650" b="0">
                <a:solidFill>
                  <a:schemeClr val="accent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896" y="2926057"/>
            <a:ext cx="4044825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2804" y="2250897"/>
            <a:ext cx="3815305" cy="553373"/>
          </a:xfrm>
        </p:spPr>
        <p:txBody>
          <a:bodyPr anchor="b">
            <a:noAutofit/>
          </a:bodyPr>
          <a:lstStyle>
            <a:lvl1pPr marL="0" indent="0">
              <a:buNone/>
              <a:defRPr sz="1650" b="0">
                <a:solidFill>
                  <a:schemeClr val="accent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3" y="2926057"/>
            <a:ext cx="4044825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6228000"/>
            <a:ext cx="9143999" cy="63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35893" y="629392"/>
            <a:ext cx="8272212" cy="1013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 cap="none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Sample Title</a:t>
            </a:r>
            <a:endParaRPr lang="en-U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1250375" y="6386984"/>
            <a:ext cx="1437308" cy="364138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500" b="1" dirty="0" smtClean="0">
                <a:solidFill>
                  <a:schemeClr val="bg1"/>
                </a:solidFill>
              </a:rPr>
              <a:t>Conference 2018</a:t>
            </a:r>
            <a:endParaRPr lang="en-US" sz="1500" b="1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33" y="6446856"/>
            <a:ext cx="875442" cy="244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6228000"/>
            <a:ext cx="9143999" cy="63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5893" y="629392"/>
            <a:ext cx="8272212" cy="1013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 cap="none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Sample Title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1250375" y="6386984"/>
            <a:ext cx="1437308" cy="364138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500" b="1" dirty="0" smtClean="0">
                <a:solidFill>
                  <a:schemeClr val="bg1"/>
                </a:solidFill>
              </a:rPr>
              <a:t>Conference 2018</a:t>
            </a:r>
            <a:endParaRPr lang="en-US" sz="15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33" y="6446856"/>
            <a:ext cx="875442" cy="244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3" y="4212235"/>
            <a:ext cx="9143999" cy="126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4932" y="4385067"/>
            <a:ext cx="7793708" cy="752383"/>
          </a:xfrm>
          <a:prstGeom prst="rect">
            <a:avLst/>
          </a:prstGeom>
          <a:effectLst/>
        </p:spPr>
        <p:txBody>
          <a:bodyPr anchor="b">
            <a:normAutofit/>
          </a:bodyPr>
          <a:lstStyle>
            <a:lvl1pPr>
              <a:defRPr sz="3300" cap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4932" y="5738667"/>
            <a:ext cx="8245160" cy="62789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none">
                <a:solidFill>
                  <a:schemeClr val="accent2"/>
                </a:solidFill>
              </a:defRPr>
            </a:lvl1pPr>
            <a:lvl2pPr marL="342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</a:t>
            </a:r>
            <a:endParaRPr lang="en-US" dirty="0"/>
          </a:p>
        </p:txBody>
      </p:sp>
      <p:sp>
        <p:nvSpPr>
          <p:cNvPr id="10" name="Subtitle 2"/>
          <p:cNvSpPr txBox="1">
            <a:spLocks/>
          </p:cNvSpPr>
          <p:nvPr userDrawn="1"/>
        </p:nvSpPr>
        <p:spPr>
          <a:xfrm>
            <a:off x="374931" y="1938914"/>
            <a:ext cx="9143998" cy="582078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400" kern="1200" cap="none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b="0" dirty="0" smtClean="0">
                <a:solidFill>
                  <a:schemeClr val="bg1"/>
                </a:solidFill>
              </a:rPr>
              <a:t>Conference 2018</a:t>
            </a:r>
            <a:endParaRPr lang="en-US" sz="2100" b="0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908" y="668905"/>
            <a:ext cx="3732515" cy="10942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"/>
          <a:stretch/>
        </p:blipFill>
        <p:spPr>
          <a:xfrm>
            <a:off x="0" y="0"/>
            <a:ext cx="9140060" cy="421223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908" y="959944"/>
            <a:ext cx="3732514" cy="1094222"/>
          </a:xfrm>
          <a:prstGeom prst="rect">
            <a:avLst/>
          </a:prstGeom>
        </p:spPr>
      </p:pic>
      <p:sp>
        <p:nvSpPr>
          <p:cNvPr id="18" name="Subtitle 2"/>
          <p:cNvSpPr txBox="1">
            <a:spLocks/>
          </p:cNvSpPr>
          <p:nvPr userDrawn="1"/>
        </p:nvSpPr>
        <p:spPr>
          <a:xfrm>
            <a:off x="374931" y="2229953"/>
            <a:ext cx="12191997" cy="5820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400" kern="1200" cap="none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 smtClean="0">
                <a:solidFill>
                  <a:schemeClr val="bg1"/>
                </a:solidFill>
              </a:rPr>
              <a:t>Conference 2018</a:t>
            </a:r>
            <a:endParaRPr lang="en-US" sz="28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335863" y="5141973"/>
            <a:ext cx="847365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5894" y="5262296"/>
            <a:ext cx="3682084" cy="689514"/>
          </a:xfrm>
          <a:prstGeom prst="rect">
            <a:avLst/>
          </a:prstGeom>
        </p:spPr>
        <p:txBody>
          <a:bodyPr anchor="ctr"/>
          <a:lstStyle>
            <a:lvl1pPr algn="l">
              <a:defRPr sz="3300" b="0" cap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862" y="601200"/>
            <a:ext cx="8469630" cy="4204800"/>
          </a:xfrm>
        </p:spPr>
        <p:txBody>
          <a:bodyPr anchor="ctr">
            <a:normAutofit/>
          </a:bodyPr>
          <a:lstStyle>
            <a:lvl1pPr>
              <a:defRPr sz="1500">
                <a:solidFill>
                  <a:schemeClr val="tx2"/>
                </a:solidFill>
              </a:defRPr>
            </a:lvl1pPr>
            <a:lvl2pPr>
              <a:defRPr sz="1350">
                <a:solidFill>
                  <a:schemeClr val="tx2"/>
                </a:solidFill>
              </a:defRPr>
            </a:lvl2pPr>
            <a:lvl3pPr>
              <a:defRPr sz="1200">
                <a:solidFill>
                  <a:schemeClr val="tx2"/>
                </a:solidFill>
              </a:defRPr>
            </a:lvl3pPr>
            <a:lvl4pPr>
              <a:defRPr sz="1050">
                <a:solidFill>
                  <a:schemeClr val="tx2"/>
                </a:solidFill>
              </a:defRPr>
            </a:lvl4pPr>
            <a:lvl5pPr>
              <a:defRPr sz="1050">
                <a:solidFill>
                  <a:schemeClr val="tx2"/>
                </a:solidFill>
              </a:defRPr>
            </a:lvl5pPr>
            <a:lvl6pPr>
              <a:defRPr sz="1050">
                <a:solidFill>
                  <a:schemeClr val="tx2"/>
                </a:solidFill>
              </a:defRPr>
            </a:lvl6pPr>
            <a:lvl7pPr>
              <a:defRPr sz="1050">
                <a:solidFill>
                  <a:schemeClr val="tx2"/>
                </a:solidFill>
              </a:defRPr>
            </a:lvl7pPr>
            <a:lvl8pPr>
              <a:defRPr sz="1050">
                <a:solidFill>
                  <a:schemeClr val="tx2"/>
                </a:solidFill>
              </a:defRPr>
            </a:lvl8pPr>
            <a:lvl9pPr>
              <a:defRPr sz="105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9" y="5262301"/>
            <a:ext cx="4402490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825">
                <a:solidFill>
                  <a:schemeClr val="bg1"/>
                </a:solidFill>
              </a:defRPr>
            </a:lvl1pPr>
            <a:lvl2pPr marL="342884" indent="0">
              <a:buNone/>
              <a:defRPr sz="825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04466" y="5956142"/>
            <a:ext cx="21335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5895" y="5951816"/>
            <a:ext cx="518790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Build an Alexa Skill for the Amazon Echo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18727" y="5956142"/>
            <a:ext cx="78938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5895" y="4693389"/>
            <a:ext cx="8272212" cy="566738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300" b="0" cap="none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5863" y="599725"/>
            <a:ext cx="8468144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884" indent="0">
              <a:buNone/>
              <a:defRPr sz="1200"/>
            </a:lvl2pPr>
            <a:lvl3pPr marL="685766" indent="0">
              <a:buNone/>
              <a:defRPr sz="1200"/>
            </a:lvl3pPr>
            <a:lvl4pPr marL="1028649" indent="0">
              <a:buNone/>
              <a:defRPr sz="1200"/>
            </a:lvl4pPr>
            <a:lvl5pPr marL="1371532" indent="0">
              <a:buNone/>
              <a:defRPr sz="1200"/>
            </a:lvl5pPr>
            <a:lvl6pPr marL="1714415" indent="0">
              <a:buNone/>
              <a:defRPr sz="1200"/>
            </a:lvl6pPr>
            <a:lvl7pPr marL="2057297" indent="0">
              <a:buNone/>
              <a:defRPr sz="1200"/>
            </a:lvl7pPr>
            <a:lvl8pPr marL="2400180" indent="0">
              <a:buNone/>
              <a:defRPr sz="1200"/>
            </a:lvl8pPr>
            <a:lvl9pPr marL="2743064" indent="0">
              <a:buNone/>
              <a:defRPr sz="12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5896" y="5260132"/>
            <a:ext cx="8272213" cy="598671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04466" y="5956142"/>
            <a:ext cx="213359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5895" y="5951816"/>
            <a:ext cx="5187908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Build an Alexa Skill for the Amazon Echo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18727" y="5956142"/>
            <a:ext cx="789383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930" y="1643197"/>
            <a:ext cx="8272212" cy="43770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"/>
          <a:stretch/>
        </p:blipFill>
        <p:spPr>
          <a:xfrm>
            <a:off x="3940" y="0"/>
            <a:ext cx="9140060" cy="62939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49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342884" rtl="0" eaLnBrk="1" latinLnBrk="0" hangingPunct="1">
        <a:spcBef>
          <a:spcPct val="0"/>
        </a:spcBef>
        <a:buNone/>
        <a:defRPr sz="21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9488" indent="-229488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350" kern="1200">
          <a:solidFill>
            <a:schemeClr val="tx2"/>
          </a:solidFill>
          <a:latin typeface="Arial" charset="0"/>
          <a:ea typeface="Arial" charset="0"/>
          <a:cs typeface="Arial" charset="0"/>
        </a:defRPr>
      </a:lvl1pPr>
      <a:lvl2pPr marL="472476" indent="-229488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marL="674967" indent="-202490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050" kern="12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marL="931454" indent="-17549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marL="1201440" indent="-17549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1424930" indent="-17144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6pPr>
      <a:lvl7pPr marL="1649918" indent="-17144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7pPr>
      <a:lvl8pPr marL="1874907" indent="-17144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8pPr>
      <a:lvl9pPr marL="2099896" indent="-17144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exa/alexa-skills-kit-sdk-for-nodejs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tom.io/" TargetMode="External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klug/bcnet-alexa-workshop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mazon.portal/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mazon.com/docs/custom-skills/request-and-response-json-reference.html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alexa.amazon.com/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mazon.com/docs/custom-skills/slot-type-reference.html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ws.amazon.com/cli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mazon.com/" TargetMode="External"/><Relationship Id="rId2" Type="http://schemas.openxmlformats.org/officeDocument/2006/relationships/hyperlink" Target="https://aws.amazon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choism.io/" TargetMode="External"/><Relationship Id="rId4" Type="http://schemas.openxmlformats.org/officeDocument/2006/relationships/hyperlink" Target="https://alexa.amazon.com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hyperlink" Target="https://nodejs.org/en/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an Alexa Skill for the Amazon Echo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06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736334"/>
            <a:ext cx="8272208" cy="4124718"/>
          </a:xfrm>
        </p:spPr>
        <p:txBody>
          <a:bodyPr>
            <a:normAutofit/>
          </a:bodyPr>
          <a:lstStyle/>
          <a:p>
            <a:r>
              <a:rPr lang="en-US" sz="3200" dirty="0">
                <a:hlinkClick r:id="rId2"/>
              </a:rPr>
              <a:t>https://</a:t>
            </a:r>
            <a:r>
              <a:rPr lang="en-US" sz="3200" dirty="0" smtClean="0">
                <a:hlinkClick r:id="rId2"/>
              </a:rPr>
              <a:t>github.com/alexa/alexa-skills-kit-sdk-for-nodejs</a:t>
            </a:r>
            <a:endParaRPr lang="en-US" sz="3200" dirty="0" smtClean="0"/>
          </a:p>
          <a:p>
            <a:r>
              <a:rPr lang="en-US" sz="3200" dirty="0" smtClean="0"/>
              <a:t>npm install --save alexa-sdk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Alexa Node.js SDK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33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643192"/>
            <a:ext cx="8272208" cy="421785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Visual Studio Code</a:t>
            </a:r>
          </a:p>
          <a:p>
            <a:pPr lvl="1"/>
            <a:r>
              <a:rPr lang="en-US" sz="3050" dirty="0">
                <a:hlinkClick r:id="rId2"/>
              </a:rPr>
              <a:t>https://code.visualstudio.com</a:t>
            </a:r>
            <a:r>
              <a:rPr lang="en-US" sz="3050" dirty="0" smtClean="0">
                <a:hlinkClick r:id="rId2"/>
              </a:rPr>
              <a:t>/</a:t>
            </a:r>
            <a:endParaRPr lang="en-US" sz="3050" dirty="0" smtClean="0"/>
          </a:p>
          <a:p>
            <a:r>
              <a:rPr lang="en-US" sz="3200" dirty="0" smtClean="0"/>
              <a:t>Atom</a:t>
            </a:r>
          </a:p>
          <a:p>
            <a:pPr lvl="1"/>
            <a:r>
              <a:rPr lang="en-US" sz="3050" dirty="0">
                <a:hlinkClick r:id="rId3"/>
              </a:rPr>
              <a:t>https://atom.io</a:t>
            </a:r>
            <a:r>
              <a:rPr lang="en-US" sz="3050" dirty="0" smtClean="0">
                <a:hlinkClick r:id="rId3"/>
              </a:rPr>
              <a:t>/</a:t>
            </a:r>
            <a:endParaRPr lang="en-US" sz="3050" dirty="0" smtClean="0"/>
          </a:p>
          <a:p>
            <a:pPr marL="242988" lvl="1" indent="0">
              <a:buNone/>
            </a:pPr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Text Editor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3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Code Files on GitHub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36563" y="1858963"/>
            <a:ext cx="8270875" cy="4002087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 smtClean="0"/>
              <a:t>Create a directory on your laptop</a:t>
            </a:r>
          </a:p>
          <a:p>
            <a:r>
              <a:rPr lang="en-US" sz="3200" dirty="0" smtClean="0">
                <a:hlinkClick r:id="rId2"/>
              </a:rPr>
              <a:t>https</a:t>
            </a:r>
            <a:r>
              <a:rPr lang="en-US" sz="3200" dirty="0">
                <a:hlinkClick r:id="rId2"/>
              </a:rPr>
              <a:t>://</a:t>
            </a:r>
            <a:r>
              <a:rPr lang="en-US" sz="3200" dirty="0" smtClean="0">
                <a:hlinkClick r:id="rId2"/>
              </a:rPr>
              <a:t>github.com/bklug/bcnet-alexa-workshop</a:t>
            </a:r>
            <a:endParaRPr lang="en-US" sz="3200" dirty="0" smtClean="0"/>
          </a:p>
          <a:p>
            <a:r>
              <a:rPr lang="en-US" sz="3200" dirty="0" smtClean="0"/>
              <a:t>Download the zip file to the directory</a:t>
            </a:r>
          </a:p>
          <a:p>
            <a:r>
              <a:rPr lang="en-US" sz="3200" dirty="0" smtClean="0"/>
              <a:t>Open the “00-hello-basic-skill” folder in your editor</a:t>
            </a:r>
          </a:p>
          <a:p>
            <a:r>
              <a:rPr lang="en-US" sz="3200" dirty="0" smtClean="0"/>
              <a:t>In the Lambda directory:</a:t>
            </a:r>
          </a:p>
          <a:p>
            <a:pPr lvl="1"/>
            <a:r>
              <a:rPr lang="en-US" sz="3050" dirty="0" smtClean="0"/>
              <a:t>npm </a:t>
            </a:r>
            <a:r>
              <a:rPr lang="en-US" sz="3050" dirty="0"/>
              <a:t>install --save alexa-sdk</a:t>
            </a:r>
          </a:p>
          <a:p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9247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643192"/>
            <a:ext cx="8272208" cy="421785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Intent Schema</a:t>
            </a:r>
          </a:p>
          <a:p>
            <a:pPr lvl="1"/>
            <a:r>
              <a:rPr lang="en-US" sz="2400" dirty="0" smtClean="0"/>
              <a:t>Voice “slots” that capture words spoken by the user</a:t>
            </a:r>
          </a:p>
          <a:p>
            <a:r>
              <a:rPr lang="en-US" sz="2400" dirty="0" smtClean="0"/>
              <a:t>Sample Utterances</a:t>
            </a:r>
          </a:p>
          <a:p>
            <a:pPr lvl="1"/>
            <a:r>
              <a:rPr lang="en-US" sz="2400" dirty="0" smtClean="0"/>
              <a:t>Phrases used to invoke the intents</a:t>
            </a:r>
          </a:p>
          <a:p>
            <a:r>
              <a:rPr lang="en-US" sz="2400" dirty="0" smtClean="0"/>
              <a:t>Custom Slot Types</a:t>
            </a:r>
          </a:p>
          <a:p>
            <a:pPr lvl="1"/>
            <a:r>
              <a:rPr lang="en-US" sz="2400" dirty="0" smtClean="0"/>
              <a:t>User-defined voice slots versus built-in intents</a:t>
            </a:r>
          </a:p>
          <a:p>
            <a:r>
              <a:rPr lang="en-US" sz="2550" dirty="0" smtClean="0"/>
              <a:t>Lambda code</a:t>
            </a:r>
          </a:p>
          <a:p>
            <a:pPr lvl="1"/>
            <a:r>
              <a:rPr lang="en-US" sz="2400" dirty="0" smtClean="0"/>
              <a:t>Processes user interaction with the device</a:t>
            </a:r>
          </a:p>
          <a:p>
            <a:pPr lvl="1"/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Voice Model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35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>
                <a:hlinkClick r:id="rId2"/>
              </a:rPr>
              <a:t>https://developer.amazon.portal</a:t>
            </a:r>
            <a:endParaRPr lang="en-US" sz="3200" dirty="0" smtClean="0"/>
          </a:p>
          <a:p>
            <a:r>
              <a:rPr lang="en-US" sz="3200" dirty="0" smtClean="0"/>
              <a:t>Create a skill - “BCNET 2018”</a:t>
            </a:r>
          </a:p>
          <a:p>
            <a:r>
              <a:rPr lang="en-US" sz="3200" dirty="0" smtClean="0"/>
              <a:t>Custom skill</a:t>
            </a:r>
          </a:p>
          <a:p>
            <a:r>
              <a:rPr lang="en-US" sz="3200" dirty="0" smtClean="0"/>
              <a:t>Skill invocation name – “b c net”</a:t>
            </a:r>
          </a:p>
          <a:p>
            <a:pPr lvl="1"/>
            <a:r>
              <a:rPr lang="en-US" sz="3050" dirty="0" smtClean="0"/>
              <a:t>Spaces important!</a:t>
            </a:r>
          </a:p>
          <a:p>
            <a:pPr lvl="1"/>
            <a:r>
              <a:rPr lang="en-US" sz="3050" dirty="0" smtClean="0"/>
              <a:t>Save Model</a:t>
            </a:r>
          </a:p>
          <a:p>
            <a:r>
              <a:rPr lang="en-US" sz="3200" dirty="0" smtClean="0"/>
              <a:t>Add an Intent – “Hello”</a:t>
            </a:r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Amazon Developer Portal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308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pPr lvl="1"/>
            <a:r>
              <a:rPr lang="en-US" sz="3050" dirty="0" smtClean="0"/>
              <a:t>Add the Sample Utterances</a:t>
            </a:r>
          </a:p>
          <a:p>
            <a:pPr lvl="2"/>
            <a:r>
              <a:rPr lang="en-US" sz="2900" dirty="0" smtClean="0"/>
              <a:t>Intent name followed by a phrase</a:t>
            </a:r>
          </a:p>
          <a:p>
            <a:pPr lvl="2"/>
            <a:r>
              <a:rPr lang="en-US" sz="2900" dirty="0" smtClean="0"/>
              <a:t>Save Model</a:t>
            </a:r>
          </a:p>
          <a:p>
            <a:pPr lvl="1"/>
            <a:r>
              <a:rPr lang="en-US" sz="3050" dirty="0" smtClean="0"/>
              <a:t>Build Model</a:t>
            </a:r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Amazon Developer Portal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816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Index.js</a:t>
            </a:r>
          </a:p>
          <a:p>
            <a:r>
              <a:rPr lang="en-US" sz="3200" dirty="0" smtClean="0"/>
              <a:t>exports.handler parameters</a:t>
            </a:r>
          </a:p>
          <a:p>
            <a:pPr lvl="1"/>
            <a:r>
              <a:rPr lang="en-US" sz="3050" dirty="0" smtClean="0"/>
              <a:t>Event – JSON file sent from device to the handlers</a:t>
            </a:r>
          </a:p>
          <a:p>
            <a:pPr lvl="1"/>
            <a:r>
              <a:rPr lang="en-US" sz="3050" dirty="0" smtClean="0"/>
              <a:t>Context – runtime information</a:t>
            </a:r>
          </a:p>
          <a:p>
            <a:pPr lvl="1"/>
            <a:r>
              <a:rPr lang="en-US" sz="3050" dirty="0" smtClean="0"/>
              <a:t>Callback – optional; returns information to the caller. (We’ll use this later.)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Lambda Code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15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Handlers</a:t>
            </a:r>
          </a:p>
          <a:p>
            <a:pPr lvl="1"/>
            <a:r>
              <a:rPr lang="en-US" sz="3050" dirty="0" smtClean="0"/>
              <a:t>LauchRequest intent</a:t>
            </a:r>
          </a:p>
          <a:p>
            <a:pPr lvl="1"/>
            <a:r>
              <a:rPr lang="en-US" sz="3050" dirty="0" smtClean="0"/>
              <a:t>Hello intent</a:t>
            </a:r>
          </a:p>
          <a:p>
            <a:r>
              <a:rPr lang="en-US" sz="2950" dirty="0"/>
              <a:t>You should have one for each </a:t>
            </a:r>
            <a:r>
              <a:rPr lang="en-US" sz="2950" dirty="0" smtClean="0"/>
              <a:t>intent</a:t>
            </a:r>
          </a:p>
          <a:p>
            <a:pPr lvl="1"/>
            <a:r>
              <a:rPr lang="en-US" sz="2800" dirty="0" smtClean="0"/>
              <a:t>Not required for built-in intents</a:t>
            </a:r>
          </a:p>
          <a:p>
            <a:pPr lvl="1"/>
            <a:r>
              <a:rPr lang="en-US" sz="2800" dirty="0" smtClean="0"/>
              <a:t>Good practice, however, to include them</a:t>
            </a:r>
            <a:endParaRPr lang="en-US" sz="2800" dirty="0"/>
          </a:p>
          <a:p>
            <a:pPr lvl="1"/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Lambda Code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423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>
                <a:hlinkClick r:id="rId2"/>
              </a:rPr>
              <a:t>https://aws.amazon.com</a:t>
            </a:r>
            <a:endParaRPr lang="en-US" sz="3200" dirty="0" smtClean="0"/>
          </a:p>
          <a:p>
            <a:r>
              <a:rPr lang="en-US" sz="3200" dirty="0" smtClean="0"/>
              <a:t>Create a function from scratch</a:t>
            </a:r>
          </a:p>
          <a:p>
            <a:r>
              <a:rPr lang="en-US" sz="3200" dirty="0" smtClean="0"/>
              <a:t>Name – “bcnet-2018”</a:t>
            </a:r>
          </a:p>
          <a:p>
            <a:r>
              <a:rPr lang="en-US" sz="3200" dirty="0" smtClean="0"/>
              <a:t>Runtime – Node.js 6.10</a:t>
            </a:r>
          </a:p>
          <a:p>
            <a:r>
              <a:rPr lang="en-US" sz="3200" dirty="0" smtClean="0"/>
              <a:t>Choose an existing role</a:t>
            </a:r>
          </a:p>
          <a:p>
            <a:pPr lvl="1"/>
            <a:r>
              <a:rPr lang="en-US" sz="3050" dirty="0" smtClean="0"/>
              <a:t>lamba_basic_execution</a:t>
            </a:r>
          </a:p>
          <a:p>
            <a:endParaRPr lang="en-US" sz="320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Lambda Function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052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Add triggers</a:t>
            </a:r>
          </a:p>
          <a:p>
            <a:pPr lvl="1"/>
            <a:r>
              <a:rPr lang="en-US" sz="3050" dirty="0" smtClean="0"/>
              <a:t>Alexa Skills Kit</a:t>
            </a:r>
          </a:p>
          <a:p>
            <a:r>
              <a:rPr lang="en-US" sz="3200" dirty="0" smtClean="0"/>
              <a:t>Save</a:t>
            </a:r>
          </a:p>
          <a:p>
            <a:pPr lvl="1"/>
            <a:endParaRPr lang="en-US" sz="305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Lambda Function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060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Bill Klug</a:t>
            </a:r>
          </a:p>
          <a:p>
            <a:r>
              <a:rPr lang="en-US" sz="3200" dirty="0" smtClean="0"/>
              <a:t>Cloud Computing Option Head &amp; Instructor</a:t>
            </a:r>
          </a:p>
          <a:p>
            <a:r>
              <a:rPr lang="en-US" sz="3200" dirty="0" smtClean="0"/>
              <a:t>BCIT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Artur </a:t>
            </a:r>
            <a:r>
              <a:rPr lang="en-US" sz="3200" dirty="0" smtClean="0"/>
              <a:t>Rodrigues</a:t>
            </a:r>
          </a:p>
          <a:p>
            <a:r>
              <a:rPr lang="en-US" sz="3200" dirty="0" smtClean="0"/>
              <a:t>Senior Solutions Architect</a:t>
            </a:r>
          </a:p>
          <a:p>
            <a:r>
              <a:rPr lang="en-US" sz="3200" dirty="0" smtClean="0"/>
              <a:t>Amazon Web Services 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Presenters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82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pPr lvl="1"/>
            <a:r>
              <a:rPr lang="en-US" sz="3050" dirty="0" smtClean="0"/>
              <a:t>Copy the Lambda function ARN to your skill in the developer portal</a:t>
            </a:r>
          </a:p>
          <a:p>
            <a:pPr lvl="1"/>
            <a:r>
              <a:rPr lang="en-US" sz="3050" dirty="0" smtClean="0"/>
              <a:t>On the left, select Endpoint</a:t>
            </a:r>
          </a:p>
          <a:p>
            <a:pPr lvl="1"/>
            <a:r>
              <a:rPr lang="en-US" sz="3050" dirty="0" smtClean="0"/>
              <a:t>Service Endpoint Type </a:t>
            </a:r>
          </a:p>
          <a:p>
            <a:pPr lvl="2"/>
            <a:r>
              <a:rPr lang="en-US" sz="2900" dirty="0" smtClean="0"/>
              <a:t>AWS Lambda ARN</a:t>
            </a:r>
          </a:p>
          <a:p>
            <a:pPr lvl="2"/>
            <a:r>
              <a:rPr lang="en-US" sz="2900" dirty="0" smtClean="0"/>
              <a:t>Paste ARN into the Default Region field</a:t>
            </a:r>
          </a:p>
          <a:p>
            <a:pPr lvl="1"/>
            <a:r>
              <a:rPr lang="en-US" sz="3050" dirty="0" smtClean="0"/>
              <a:t>Save Endpoints</a:t>
            </a:r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Lambda Function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791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From your terminal window, navigate to the lambda directory under “00-hello-basic-skill”</a:t>
            </a:r>
          </a:p>
          <a:p>
            <a:r>
              <a:rPr lang="en-US" sz="3200" dirty="0" smtClean="0"/>
              <a:t>Run “npm install --save alexa-sdk”</a:t>
            </a:r>
          </a:p>
          <a:p>
            <a:pPr lvl="1"/>
            <a:r>
              <a:rPr lang="en-US" sz="3050" dirty="0" smtClean="0"/>
              <a:t>Installs the Alexa SDK (node_modules)</a:t>
            </a:r>
          </a:p>
          <a:p>
            <a:pPr marL="0" indent="0">
              <a:buNone/>
            </a:pPr>
            <a:endParaRPr lang="en-US" sz="305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Deploy Lambda Code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206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 lnSpcReduction="10000"/>
          </a:bodyPr>
          <a:lstStyle/>
          <a:p>
            <a:r>
              <a:rPr lang="en-US" sz="3050" dirty="0" smtClean="0"/>
              <a:t>Mac or Linux – execute the publish_lambda.sh</a:t>
            </a:r>
          </a:p>
          <a:p>
            <a:r>
              <a:rPr lang="en-US" sz="3050" dirty="0" smtClean="0"/>
              <a:t>Windows</a:t>
            </a:r>
          </a:p>
          <a:p>
            <a:pPr lvl="1"/>
            <a:r>
              <a:rPr lang="en-US" sz="2900" dirty="0" smtClean="0"/>
              <a:t>PowerShell “compress-archive” won’t work</a:t>
            </a:r>
          </a:p>
          <a:p>
            <a:pPr lvl="1"/>
            <a:r>
              <a:rPr lang="en-US" sz="2900" dirty="0" smtClean="0"/>
              <a:t>From File Explorer, select the files in the  lambda directory (not the lambda dir. itself)</a:t>
            </a:r>
          </a:p>
          <a:p>
            <a:pPr lvl="1"/>
            <a:r>
              <a:rPr lang="en-US" sz="2900" dirty="0" smtClean="0"/>
              <a:t>Send to -&gt; Compressed (zipped) folder</a:t>
            </a:r>
          </a:p>
          <a:p>
            <a:pPr lvl="2"/>
            <a:r>
              <a:rPr lang="en-US" sz="2750" dirty="0" smtClean="0"/>
              <a:t>Save as lambda.zip</a:t>
            </a:r>
          </a:p>
          <a:p>
            <a:pPr marL="0" indent="0">
              <a:buNone/>
            </a:pPr>
            <a:endParaRPr lang="en-US" sz="305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Deploy Lambda Code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039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From your terminal window, navigate to the directory containing the lambda.zip file</a:t>
            </a:r>
          </a:p>
          <a:p>
            <a:r>
              <a:rPr lang="en-US" sz="3200" dirty="0" smtClean="0"/>
              <a:t>Copy and paste the last line in the publish_lambda.sh file</a:t>
            </a:r>
          </a:p>
          <a:p>
            <a:r>
              <a:rPr lang="en-US" sz="3200" dirty="0" smtClean="0"/>
              <a:t>Make sure the --function-name makes the lambda function in the AWS console</a:t>
            </a:r>
            <a:endParaRPr lang="en-US" sz="305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Deploy Lambda Code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005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 the Alexa console, select Build.</a:t>
            </a:r>
          </a:p>
          <a:p>
            <a:pPr lvl="1"/>
            <a:r>
              <a:rPr lang="en-US" sz="3050" dirty="0" smtClean="0"/>
              <a:t>Verify the skill builder checklist is green</a:t>
            </a:r>
          </a:p>
          <a:p>
            <a:r>
              <a:rPr lang="en-US" sz="3200" dirty="0" smtClean="0"/>
              <a:t>Select Test</a:t>
            </a:r>
          </a:p>
          <a:p>
            <a:pPr lvl="1"/>
            <a:r>
              <a:rPr lang="en-US" sz="3050" dirty="0" smtClean="0"/>
              <a:t>Enable test for this skill</a:t>
            </a:r>
          </a:p>
          <a:p>
            <a:endParaRPr lang="en-US" sz="3200" dirty="0" smtClean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Test Your Skill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466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Alexa Simulator</a:t>
            </a:r>
          </a:p>
          <a:p>
            <a:pPr lvl="1"/>
            <a:r>
              <a:rPr lang="en-US" sz="3050" dirty="0" smtClean="0"/>
              <a:t>Type “open b c net” or</a:t>
            </a:r>
          </a:p>
          <a:p>
            <a:pPr lvl="1"/>
            <a:r>
              <a:rPr lang="en-US" sz="3050" dirty="0" smtClean="0"/>
              <a:t>Click and hold the microphone and speak </a:t>
            </a:r>
          </a:p>
          <a:p>
            <a:pPr marL="242988" lvl="1" indent="0">
              <a:buNone/>
            </a:pPr>
            <a:r>
              <a:rPr lang="en-US" sz="3050" dirty="0"/>
              <a:t>	</a:t>
            </a:r>
            <a:r>
              <a:rPr lang="en-US" sz="3050" dirty="0" smtClean="0"/>
              <a:t>	“ Alexa, open b c net”  </a:t>
            </a:r>
          </a:p>
          <a:p>
            <a:r>
              <a:rPr lang="en-US" sz="3200" dirty="0" smtClean="0"/>
              <a:t>Then, type or speak an utterance</a:t>
            </a:r>
          </a:p>
          <a:p>
            <a:pPr lvl="1"/>
            <a:r>
              <a:rPr lang="en-US" sz="3050" dirty="0" smtClean="0"/>
              <a:t>“Hello”</a:t>
            </a:r>
          </a:p>
          <a:p>
            <a:pPr lvl="1"/>
            <a:r>
              <a:rPr lang="en-US" sz="3050" dirty="0" smtClean="0"/>
              <a:t>“Hi”</a:t>
            </a:r>
          </a:p>
          <a:p>
            <a:pPr lvl="1"/>
            <a:endParaRPr lang="en-US" sz="3050" dirty="0" smtClean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Test Your Skill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200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/>
              <a:t>Alexa </a:t>
            </a:r>
            <a:r>
              <a:rPr lang="en-US" sz="3200" dirty="0" smtClean="0"/>
              <a:t>Simulator - </a:t>
            </a:r>
            <a:r>
              <a:rPr lang="en-US" sz="3050" dirty="0"/>
              <a:t>t</a:t>
            </a:r>
            <a:r>
              <a:rPr lang="en-US" sz="3050" dirty="0" smtClean="0"/>
              <a:t>ype </a:t>
            </a:r>
            <a:r>
              <a:rPr lang="en-US" sz="3050" dirty="0"/>
              <a:t>“open b c net</a:t>
            </a:r>
            <a:r>
              <a:rPr lang="en-US" sz="3050" dirty="0" smtClean="0"/>
              <a:t>”</a:t>
            </a:r>
          </a:p>
          <a:p>
            <a:r>
              <a:rPr lang="en-US" sz="3050" dirty="0" smtClean="0"/>
              <a:t>Copy the JSON Input code</a:t>
            </a:r>
          </a:p>
          <a:p>
            <a:r>
              <a:rPr lang="en-US" sz="3050" dirty="0" smtClean="0"/>
              <a:t>Go to your Lambda function in the </a:t>
            </a:r>
            <a:r>
              <a:rPr lang="en-US" sz="3050" dirty="0"/>
              <a:t>A</a:t>
            </a:r>
            <a:r>
              <a:rPr lang="en-US" sz="3050" dirty="0" smtClean="0"/>
              <a:t>WS console</a:t>
            </a:r>
          </a:p>
          <a:p>
            <a:r>
              <a:rPr lang="en-US" sz="3050" dirty="0" smtClean="0"/>
              <a:t>Click the Test button and paste the code</a:t>
            </a:r>
          </a:p>
          <a:p>
            <a:r>
              <a:rPr lang="en-US" sz="3050" dirty="0" smtClean="0"/>
              <a:t>View the Execution results</a:t>
            </a:r>
          </a:p>
          <a:p>
            <a:r>
              <a:rPr lang="en-US" sz="3050" dirty="0" smtClean="0"/>
              <a:t>Should match JSON output in Alexa console</a:t>
            </a:r>
            <a:endParaRPr lang="en-US" sz="3050" dirty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JSON Request </a:t>
            </a:r>
            <a:r>
              <a:rPr lang="en-US" dirty="0"/>
              <a:t>and </a:t>
            </a:r>
            <a:r>
              <a:rPr lang="en-US" dirty="0" smtClean="0"/>
              <a:t>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545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/>
          <a:lstStyle/>
          <a:p>
            <a:r>
              <a:rPr lang="en-US" sz="3200" dirty="0" smtClean="0">
                <a:hlinkClick r:id="rId2"/>
              </a:rPr>
              <a:t>https</a:t>
            </a:r>
            <a:r>
              <a:rPr lang="en-US" sz="3200" dirty="0">
                <a:hlinkClick r:id="rId2"/>
              </a:rPr>
              <a:t>://</a:t>
            </a:r>
            <a:r>
              <a:rPr lang="en-US" sz="3200" dirty="0" smtClean="0">
                <a:hlinkClick r:id="rId2"/>
              </a:rPr>
              <a:t>developer.amazon.com/docs/custom-skills/request-and-response-json-reference.html</a:t>
            </a:r>
            <a:endParaRPr lang="en-US" sz="3200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Request and </a:t>
            </a:r>
            <a:r>
              <a:rPr lang="en-US" dirty="0" smtClean="0"/>
              <a:t>Response JSON 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850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/>
          <a:lstStyle/>
          <a:p>
            <a:r>
              <a:rPr lang="en-US" sz="3200" dirty="0" smtClean="0"/>
              <a:t>Log into </a:t>
            </a:r>
            <a:r>
              <a:rPr lang="en-US" sz="3200" dirty="0" smtClean="0">
                <a:hlinkClick r:id="rId2"/>
              </a:rPr>
              <a:t>https://alexa.amazon.com</a:t>
            </a:r>
            <a:endParaRPr lang="en-US" sz="3200" dirty="0" smtClean="0"/>
          </a:p>
          <a:p>
            <a:r>
              <a:rPr lang="en-US" sz="3200" dirty="0" smtClean="0"/>
              <a:t>Notice the output from your skill</a:t>
            </a:r>
          </a:p>
          <a:p>
            <a:r>
              <a:rPr lang="en-US" sz="3200" dirty="0" smtClean="0"/>
              <a:t>Do you have the Alexa app on your cell phone?</a:t>
            </a:r>
          </a:p>
          <a:p>
            <a:pPr lvl="1"/>
            <a:r>
              <a:rPr lang="en-US" sz="3050" dirty="0" smtClean="0"/>
              <a:t>Output from your skill will appear there, too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Your Alexa Account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9472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/>
          <a:lstStyle/>
          <a:p>
            <a:r>
              <a:rPr lang="en-US" sz="3200" dirty="0" smtClean="0"/>
              <a:t>Add Lambda code to handle these three, built-in intents</a:t>
            </a:r>
          </a:p>
          <a:p>
            <a:pPr lvl="1"/>
            <a:r>
              <a:rPr lang="en-US" sz="3050" dirty="0" smtClean="0"/>
              <a:t>StopIntent</a:t>
            </a:r>
          </a:p>
          <a:p>
            <a:pPr lvl="1"/>
            <a:r>
              <a:rPr lang="en-US" sz="3050" dirty="0" smtClean="0"/>
              <a:t>CancelIntent</a:t>
            </a:r>
          </a:p>
          <a:p>
            <a:pPr lvl="1"/>
            <a:r>
              <a:rPr lang="en-US" sz="3050" dirty="0" smtClean="0"/>
              <a:t>HelpIntent</a:t>
            </a:r>
          </a:p>
          <a:p>
            <a:r>
              <a:rPr lang="en-US" sz="3200" dirty="0" smtClean="0"/>
              <a:t>Test each built-in intent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Finish This Skill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560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294" y="1417638"/>
            <a:ext cx="4443412" cy="4443412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Amazon Echo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83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5893" y="629392"/>
            <a:ext cx="8272212" cy="716523"/>
          </a:xfrm>
        </p:spPr>
        <p:txBody>
          <a:bodyPr/>
          <a:lstStyle/>
          <a:p>
            <a:pPr algn="ctr"/>
            <a:r>
              <a:rPr lang="en-US" dirty="0" smtClean="0"/>
              <a:t>Patient Test Results</a:t>
            </a:r>
            <a:endParaRPr lang="en-US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6847" y="1800349"/>
            <a:ext cx="4685016" cy="4022725"/>
          </a:xfrm>
        </p:spPr>
      </p:pic>
      <p:pic>
        <p:nvPicPr>
          <p:cNvPr id="8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32134" y="1800350"/>
            <a:ext cx="4685018" cy="4022725"/>
          </a:xfrm>
        </p:spPr>
      </p:pic>
    </p:spTree>
    <p:extLst>
      <p:ext uri="{BB962C8B-B14F-4D97-AF65-F5344CB8AC3E}">
        <p14:creationId xmlns:p14="http://schemas.microsoft.com/office/powerpoint/2010/main" val="6758836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Custom Slot Types</a:t>
            </a:r>
          </a:p>
          <a:p>
            <a:pPr lvl="1"/>
            <a:r>
              <a:rPr lang="en-US" sz="3200" dirty="0" smtClean="0"/>
              <a:t>Gather user data</a:t>
            </a:r>
          </a:p>
          <a:p>
            <a:pPr lvl="1"/>
            <a:r>
              <a:rPr lang="en-US" sz="3200" dirty="0" smtClean="0"/>
              <a:t>Slot Type Reference</a:t>
            </a:r>
            <a:endParaRPr lang="en-US" sz="3200" dirty="0"/>
          </a:p>
          <a:p>
            <a:pPr marL="445479" lvl="2" indent="0">
              <a:buNone/>
            </a:pPr>
            <a:r>
              <a:rPr lang="en-US" sz="3050" dirty="0" smtClean="0">
                <a:hlinkClick r:id="rId2"/>
              </a:rPr>
              <a:t>https</a:t>
            </a:r>
            <a:r>
              <a:rPr lang="en-US" sz="3050" dirty="0">
                <a:hlinkClick r:id="rId2"/>
              </a:rPr>
              <a:t>://</a:t>
            </a:r>
            <a:r>
              <a:rPr lang="en-US" sz="3050" dirty="0" smtClean="0">
                <a:hlinkClick r:id="rId2"/>
              </a:rPr>
              <a:t>developer.amazon.com/docs/custom-skills/slot-type-reference.html</a:t>
            </a:r>
            <a:endParaRPr lang="en-US" sz="3050" dirty="0" smtClean="0"/>
          </a:p>
          <a:p>
            <a:r>
              <a:rPr lang="en-US" sz="3350" dirty="0" smtClean="0"/>
              <a:t>Session Attributes</a:t>
            </a:r>
          </a:p>
          <a:p>
            <a:pPr lvl="1"/>
            <a:r>
              <a:rPr lang="en-US" sz="3200" dirty="0" smtClean="0"/>
              <a:t>Store input data between intents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Blood Test Results Skill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4718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fontScale="70000" lnSpcReduction="20000"/>
          </a:bodyPr>
          <a:lstStyle/>
          <a:p>
            <a:r>
              <a:rPr lang="en-US" sz="3200" dirty="0" smtClean="0"/>
              <a:t>“01-blood-test-results”</a:t>
            </a:r>
          </a:p>
          <a:p>
            <a:r>
              <a:rPr lang="en-US" sz="3350" dirty="0" smtClean="0"/>
              <a:t>Speech Assets</a:t>
            </a:r>
          </a:p>
          <a:p>
            <a:pPr lvl="1"/>
            <a:r>
              <a:rPr lang="en-US" sz="3200" dirty="0" smtClean="0"/>
              <a:t>Intent Schema</a:t>
            </a:r>
          </a:p>
          <a:p>
            <a:pPr lvl="1"/>
            <a:r>
              <a:rPr lang="en-US" sz="3200" dirty="0" smtClean="0"/>
              <a:t>Sample Utterances</a:t>
            </a:r>
          </a:p>
          <a:p>
            <a:r>
              <a:rPr lang="en-US" sz="3350" dirty="0" smtClean="0"/>
              <a:t>Modify the skill in the developer portal</a:t>
            </a:r>
          </a:p>
          <a:p>
            <a:pPr lvl="1"/>
            <a:r>
              <a:rPr lang="en-US" sz="3200" dirty="0" smtClean="0"/>
              <a:t>Remove Hello intent</a:t>
            </a:r>
          </a:p>
          <a:p>
            <a:pPr lvl="1"/>
            <a:r>
              <a:rPr lang="en-US" sz="3200" dirty="0" smtClean="0"/>
              <a:t>Add YesIntent </a:t>
            </a:r>
          </a:p>
          <a:p>
            <a:pPr lvl="1"/>
            <a:r>
              <a:rPr lang="en-US" sz="3200" dirty="0" smtClean="0"/>
              <a:t>Add NoIntent</a:t>
            </a:r>
          </a:p>
          <a:p>
            <a:pPr lvl="1"/>
            <a:r>
              <a:rPr lang="en-US" sz="3200" dirty="0" smtClean="0"/>
              <a:t>Add intent slot for patient number</a:t>
            </a:r>
          </a:p>
          <a:p>
            <a:pPr lvl="1"/>
            <a:r>
              <a:rPr lang="en-US" sz="3200" dirty="0" smtClean="0"/>
              <a:t>Add sample utterances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Results Skill </a:t>
            </a:r>
            <a:r>
              <a:rPr lang="en-US" dirty="0" smtClean="0"/>
              <a:t>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6507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fontScale="85000" lnSpcReduction="20000"/>
          </a:bodyPr>
          <a:lstStyle/>
          <a:p>
            <a:r>
              <a:rPr lang="en-US" sz="3350" dirty="0"/>
              <a:t>Data directory</a:t>
            </a:r>
          </a:p>
          <a:p>
            <a:pPr lvl="1"/>
            <a:r>
              <a:rPr lang="en-US" sz="3200" dirty="0"/>
              <a:t>bloodWork.js</a:t>
            </a:r>
          </a:p>
          <a:p>
            <a:pPr lvl="1"/>
            <a:r>
              <a:rPr lang="en-US" sz="3200" dirty="0"/>
              <a:t>bloodWorkRanges.js</a:t>
            </a:r>
          </a:p>
          <a:p>
            <a:pPr lvl="1"/>
            <a:r>
              <a:rPr lang="en-US" sz="3200" dirty="0"/>
              <a:t>displayBloodResults.js</a:t>
            </a:r>
          </a:p>
          <a:p>
            <a:r>
              <a:rPr lang="en-US" sz="3200" dirty="0" smtClean="0"/>
              <a:t>Index.js</a:t>
            </a:r>
          </a:p>
          <a:p>
            <a:pPr lvl="1"/>
            <a:r>
              <a:rPr lang="en-US" sz="3050" dirty="0" smtClean="0"/>
              <a:t>New intents</a:t>
            </a:r>
          </a:p>
          <a:p>
            <a:pPr lvl="1"/>
            <a:r>
              <a:rPr lang="en-US" sz="3050" dirty="0" smtClean="0"/>
              <a:t>Storing patient number – session attribute</a:t>
            </a:r>
          </a:p>
          <a:p>
            <a:pPr lvl="1"/>
            <a:r>
              <a:rPr lang="en-US" sz="3050" dirty="0" smtClean="0"/>
              <a:t>Cards</a:t>
            </a:r>
          </a:p>
          <a:p>
            <a:pPr lvl="2"/>
            <a:r>
              <a:rPr lang="en-US" sz="2900" dirty="0" smtClean="0"/>
              <a:t>Displays information in Alexa app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Results Skill </a:t>
            </a:r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806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“02-blood-test-segmentation”</a:t>
            </a:r>
          </a:p>
          <a:p>
            <a:r>
              <a:rPr lang="en-US" sz="3200" dirty="0" smtClean="0"/>
              <a:t>Blood Test Results versus Diagnostic Tests</a:t>
            </a:r>
          </a:p>
          <a:p>
            <a:r>
              <a:rPr lang="en-US" sz="3200" dirty="0" smtClean="0"/>
              <a:t>Blood Test Results</a:t>
            </a:r>
          </a:p>
          <a:p>
            <a:pPr lvl="1"/>
            <a:r>
              <a:rPr lang="en-US" sz="3050" dirty="0" smtClean="0"/>
              <a:t>Hematology</a:t>
            </a:r>
          </a:p>
          <a:p>
            <a:pPr lvl="1"/>
            <a:r>
              <a:rPr lang="en-US" sz="3050" dirty="0" smtClean="0"/>
              <a:t>Arterial Gas</a:t>
            </a:r>
          </a:p>
          <a:p>
            <a:pPr lvl="1"/>
            <a:r>
              <a:rPr lang="en-US" sz="3050" dirty="0" smtClean="0"/>
              <a:t>Electrolytes</a:t>
            </a:r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Segmentation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059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Speech Assets</a:t>
            </a:r>
          </a:p>
          <a:p>
            <a:pPr lvl="1"/>
            <a:r>
              <a:rPr lang="en-US" sz="3050" dirty="0" err="1" smtClean="0"/>
              <a:t>LanguageModel.json</a:t>
            </a:r>
            <a:endParaRPr lang="en-US" sz="3050" dirty="0" smtClean="0"/>
          </a:p>
          <a:p>
            <a:pPr lvl="1"/>
            <a:r>
              <a:rPr lang="en-US" sz="3050" dirty="0" smtClean="0"/>
              <a:t>SampleUtterances.txt</a:t>
            </a:r>
          </a:p>
          <a:p>
            <a:pPr lvl="2"/>
            <a:r>
              <a:rPr lang="en-US" sz="2900" dirty="0" smtClean="0"/>
              <a:t>You don’t need to add all of these!</a:t>
            </a:r>
          </a:p>
          <a:p>
            <a:r>
              <a:rPr lang="en-US" sz="3200" dirty="0" smtClean="0"/>
              <a:t>Constants Directory</a:t>
            </a:r>
          </a:p>
          <a:p>
            <a:pPr lvl="1"/>
            <a:r>
              <a:rPr lang="en-US" sz="3050" dirty="0" smtClean="0"/>
              <a:t>Constants.js</a:t>
            </a:r>
            <a:endParaRPr lang="en-US" sz="3050" dirty="0"/>
          </a:p>
          <a:p>
            <a:pPr lvl="1"/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Segmentation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8159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 smtClean="0"/>
              <a:t>Update the model in the developer portal</a:t>
            </a:r>
          </a:p>
          <a:p>
            <a:r>
              <a:rPr lang="en-US" sz="3200" dirty="0" smtClean="0"/>
              <a:t>First, add </a:t>
            </a:r>
            <a:r>
              <a:rPr lang="en-US" sz="3200" dirty="0"/>
              <a:t>custom slot type values for these intents </a:t>
            </a:r>
          </a:p>
          <a:p>
            <a:pPr lvl="1"/>
            <a:r>
              <a:rPr lang="en-US" sz="3050" dirty="0" err="1" smtClean="0"/>
              <a:t>ReportTypes</a:t>
            </a:r>
            <a:endParaRPr lang="en-US" sz="3050" dirty="0" smtClean="0"/>
          </a:p>
          <a:p>
            <a:pPr lvl="1"/>
            <a:r>
              <a:rPr lang="en-US" sz="3050" dirty="0" err="1" smtClean="0"/>
              <a:t>BloodReportTypes</a:t>
            </a:r>
            <a:endParaRPr lang="en-US" sz="3050" dirty="0" smtClean="0"/>
          </a:p>
          <a:p>
            <a:r>
              <a:rPr lang="en-US" sz="3200" dirty="0" smtClean="0"/>
              <a:t>Next, add new intents that use new slot types</a:t>
            </a:r>
          </a:p>
          <a:p>
            <a:pPr lvl="1"/>
            <a:r>
              <a:rPr lang="en-US" sz="3050" dirty="0" smtClean="0"/>
              <a:t>Add </a:t>
            </a:r>
            <a:r>
              <a:rPr lang="en-US" sz="3050" dirty="0" err="1" smtClean="0"/>
              <a:t>ReportType</a:t>
            </a:r>
            <a:r>
              <a:rPr lang="en-US" sz="3050" dirty="0" smtClean="0"/>
              <a:t> intent</a:t>
            </a:r>
          </a:p>
          <a:p>
            <a:pPr lvl="1"/>
            <a:r>
              <a:rPr lang="en-US" sz="3050" dirty="0" smtClean="0"/>
              <a:t>Add </a:t>
            </a:r>
            <a:r>
              <a:rPr lang="en-US" sz="3050" dirty="0" err="1" smtClean="0"/>
              <a:t>BloodReportType</a:t>
            </a:r>
            <a:r>
              <a:rPr lang="en-US" sz="3050" dirty="0" smtClean="0"/>
              <a:t> intent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Segmentation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2961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Add one utterance to each new intent</a:t>
            </a:r>
          </a:p>
          <a:p>
            <a:pPr lvl="1"/>
            <a:r>
              <a:rPr lang="en-US" sz="3050" dirty="0" err="1" smtClean="0"/>
              <a:t>ReportType</a:t>
            </a:r>
            <a:r>
              <a:rPr lang="en-US" sz="3050" dirty="0" smtClean="0"/>
              <a:t> - {Type}</a:t>
            </a:r>
          </a:p>
          <a:p>
            <a:pPr lvl="1"/>
            <a:r>
              <a:rPr lang="en-US" sz="3200" dirty="0" err="1" smtClean="0"/>
              <a:t>BloodReportType</a:t>
            </a:r>
            <a:r>
              <a:rPr lang="en-US" sz="3200" dirty="0" smtClean="0"/>
              <a:t> – {</a:t>
            </a:r>
            <a:r>
              <a:rPr lang="en-US" sz="3200" dirty="0" err="1" smtClean="0"/>
              <a:t>BloodType</a:t>
            </a:r>
            <a:r>
              <a:rPr lang="en-US" sz="3200" dirty="0" smtClean="0"/>
              <a:t>}</a:t>
            </a:r>
          </a:p>
          <a:p>
            <a:r>
              <a:rPr lang="en-US" sz="3200" dirty="0" smtClean="0"/>
              <a:t>Save Model</a:t>
            </a:r>
          </a:p>
          <a:p>
            <a:r>
              <a:rPr lang="en-US" sz="3200" dirty="0" smtClean="0"/>
              <a:t>Build Model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Segmentation (4)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6001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Store patient data in cloud storage</a:t>
            </a:r>
            <a:endParaRPr lang="en-US" sz="3050" dirty="0" smtClean="0"/>
          </a:p>
          <a:p>
            <a:r>
              <a:rPr lang="en-US" sz="3200" dirty="0" smtClean="0"/>
              <a:t>AWS S3 - Simple Storage Service</a:t>
            </a:r>
          </a:p>
          <a:p>
            <a:pPr lvl="1"/>
            <a:r>
              <a:rPr lang="en-US" sz="3050" dirty="0" smtClean="0"/>
              <a:t>Data stored in buckets</a:t>
            </a:r>
          </a:p>
          <a:p>
            <a:pPr lvl="1"/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Data Decoupling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3710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 smtClean="0"/>
              <a:t>Log into the AWS console</a:t>
            </a:r>
          </a:p>
          <a:p>
            <a:r>
              <a:rPr lang="en-US" sz="3200" dirty="0" smtClean="0"/>
              <a:t>Create an S3 bucket</a:t>
            </a:r>
          </a:p>
          <a:p>
            <a:pPr lvl="1"/>
            <a:r>
              <a:rPr lang="en-US" sz="2900" dirty="0" smtClean="0"/>
              <a:t>Bucket names must be globally unique!</a:t>
            </a:r>
          </a:p>
          <a:p>
            <a:pPr lvl="1"/>
            <a:r>
              <a:rPr lang="en-US" sz="3050" dirty="0" smtClean="0"/>
              <a:t>Upload file from data directory “blood-</a:t>
            </a:r>
            <a:r>
              <a:rPr lang="en-US" sz="3050" dirty="0" err="1" smtClean="0"/>
              <a:t>results.json</a:t>
            </a:r>
            <a:r>
              <a:rPr lang="en-US" sz="3050" dirty="0" smtClean="0"/>
              <a:t>”</a:t>
            </a:r>
          </a:p>
          <a:p>
            <a:r>
              <a:rPr lang="en-US" sz="3200" dirty="0" smtClean="0"/>
              <a:t>Change IAM role to allow Lambda function to read S3 bucket (or create a new role)</a:t>
            </a:r>
          </a:p>
          <a:p>
            <a:pPr lvl="1"/>
            <a:r>
              <a:rPr lang="en-US" sz="3050" dirty="0" err="1"/>
              <a:t>l</a:t>
            </a:r>
            <a:r>
              <a:rPr lang="en-US" sz="3050" dirty="0" err="1" smtClean="0"/>
              <a:t>ambda_basic_execution</a:t>
            </a:r>
            <a:endParaRPr lang="en-US" sz="3050" dirty="0" smtClean="0"/>
          </a:p>
          <a:p>
            <a:pPr lvl="1"/>
            <a:r>
              <a:rPr lang="en-US" sz="3050" dirty="0" smtClean="0"/>
              <a:t>AmazonS3ReadOnlyAccess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AWS S3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150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819" y="1436688"/>
            <a:ext cx="4424362" cy="4424362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Alexa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09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“03-blood-test-S3-bucket”</a:t>
            </a:r>
          </a:p>
          <a:p>
            <a:r>
              <a:rPr lang="en-US" sz="3200" dirty="0" smtClean="0"/>
              <a:t>Constants.js</a:t>
            </a:r>
          </a:p>
          <a:p>
            <a:pPr lvl="1"/>
            <a:r>
              <a:rPr lang="en-US" sz="2900" dirty="0" smtClean="0"/>
              <a:t>Add skill App ID</a:t>
            </a:r>
          </a:p>
          <a:p>
            <a:r>
              <a:rPr lang="en-US" sz="3050" dirty="0" smtClean="0"/>
              <a:t>Specify S3 bucket &amp; file name (key)</a:t>
            </a:r>
          </a:p>
          <a:p>
            <a:r>
              <a:rPr lang="en-US" sz="3050" dirty="0" smtClean="0"/>
              <a:t>New directory Helpers</a:t>
            </a:r>
          </a:p>
          <a:p>
            <a:pPr lvl="1"/>
            <a:r>
              <a:rPr lang="en-US" sz="2900" dirty="0" smtClean="0"/>
              <a:t>Function to read S3 bucket</a:t>
            </a:r>
          </a:p>
          <a:p>
            <a:pPr lvl="1"/>
            <a:r>
              <a:rPr lang="en-US" sz="2900" dirty="0" smtClean="0"/>
              <a:t>getBloodWorkS3.js</a:t>
            </a:r>
          </a:p>
          <a:p>
            <a:pPr lvl="1"/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S3 Bucket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8491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Index.js</a:t>
            </a:r>
          </a:p>
          <a:p>
            <a:pPr lvl="1"/>
            <a:r>
              <a:rPr lang="en-US" sz="3050" dirty="0" err="1" smtClean="0"/>
              <a:t>NewSession</a:t>
            </a:r>
            <a:r>
              <a:rPr lang="en-US" sz="3050" dirty="0" smtClean="0"/>
              <a:t> Intent</a:t>
            </a:r>
          </a:p>
          <a:p>
            <a:pPr lvl="2"/>
            <a:r>
              <a:rPr lang="en-US" sz="2900" dirty="0" smtClean="0"/>
              <a:t>Loads patient data from S3 bucket</a:t>
            </a:r>
          </a:p>
          <a:p>
            <a:pPr lvl="1"/>
            <a:r>
              <a:rPr lang="en-US" sz="3050" dirty="0" smtClean="0"/>
              <a:t>Stores in session attribute</a:t>
            </a:r>
          </a:p>
          <a:p>
            <a:pPr lvl="1"/>
            <a:r>
              <a:rPr lang="en-US" sz="3050" dirty="0" smtClean="0"/>
              <a:t>Calls </a:t>
            </a:r>
            <a:r>
              <a:rPr lang="en-US" sz="3050" dirty="0" err="1" smtClean="0"/>
              <a:t>LaunchIntent</a:t>
            </a:r>
            <a:endParaRPr lang="en-US" sz="3050" dirty="0" smtClean="0"/>
          </a:p>
          <a:p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S3 Bucket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7168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5893" y="629392"/>
            <a:ext cx="8272212" cy="716523"/>
          </a:xfrm>
        </p:spPr>
        <p:txBody>
          <a:bodyPr/>
          <a:lstStyle/>
          <a:p>
            <a:pPr algn="ctr"/>
            <a:r>
              <a:rPr lang="en-US" dirty="0" smtClean="0"/>
              <a:t>Patient Test Results</a:t>
            </a:r>
            <a:endParaRPr lang="en-US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6847" y="1800349"/>
            <a:ext cx="4685016" cy="4022725"/>
          </a:xfrm>
        </p:spPr>
      </p:pic>
      <p:pic>
        <p:nvPicPr>
          <p:cNvPr id="8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32134" y="1800350"/>
            <a:ext cx="4685018" cy="4022725"/>
          </a:xfrm>
        </p:spPr>
      </p:pic>
    </p:spTree>
    <p:extLst>
      <p:ext uri="{BB962C8B-B14F-4D97-AF65-F5344CB8AC3E}">
        <p14:creationId xmlns:p14="http://schemas.microsoft.com/office/powerpoint/2010/main" val="30796744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 smtClean="0"/>
              <a:t>Blood Test Results versus Diagnostic Tests</a:t>
            </a:r>
          </a:p>
          <a:p>
            <a:r>
              <a:rPr lang="en-US" sz="3200" dirty="0" smtClean="0"/>
              <a:t>Blood Test Results</a:t>
            </a:r>
          </a:p>
          <a:p>
            <a:pPr lvl="1"/>
            <a:r>
              <a:rPr lang="en-US" sz="2900" dirty="0" smtClean="0"/>
              <a:t>Arterial Blood Gas</a:t>
            </a:r>
          </a:p>
          <a:p>
            <a:pPr lvl="1"/>
            <a:r>
              <a:rPr lang="en-US" sz="2900" dirty="0" smtClean="0"/>
              <a:t>Hematology</a:t>
            </a:r>
          </a:p>
          <a:p>
            <a:pPr lvl="1"/>
            <a:r>
              <a:rPr lang="en-US" sz="2900" dirty="0" smtClean="0"/>
              <a:t>Electrolytes</a:t>
            </a:r>
          </a:p>
          <a:p>
            <a:r>
              <a:rPr lang="en-US" sz="3050" dirty="0" smtClean="0"/>
              <a:t>Diagnostic Tests</a:t>
            </a:r>
          </a:p>
          <a:p>
            <a:pPr lvl="1"/>
            <a:r>
              <a:rPr lang="en-US" sz="2900" dirty="0" smtClean="0"/>
              <a:t>X-Ray</a:t>
            </a:r>
          </a:p>
          <a:p>
            <a:pPr lvl="1"/>
            <a:r>
              <a:rPr lang="en-US" sz="2900" dirty="0" smtClean="0"/>
              <a:t>Ultrasound</a:t>
            </a:r>
          </a:p>
          <a:p>
            <a:pPr lvl="1"/>
            <a:r>
              <a:rPr lang="en-US" sz="2900" dirty="0" smtClean="0"/>
              <a:t>CT Scan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Patient Results </a:t>
            </a:r>
            <a:r>
              <a:rPr lang="en-US" dirty="0" smtClean="0"/>
              <a:t>States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5598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050" smtClean="0"/>
              <a:t>Patient identification</a:t>
            </a:r>
            <a:endParaRPr lang="en-US" sz="3050" dirty="0" smtClean="0"/>
          </a:p>
          <a:p>
            <a:r>
              <a:rPr lang="en-US" sz="3050" dirty="0" smtClean="0"/>
              <a:t>Blood test results</a:t>
            </a:r>
          </a:p>
          <a:p>
            <a:r>
              <a:rPr lang="en-US" sz="3050" dirty="0" smtClean="0"/>
              <a:t>Diagnostic reports</a:t>
            </a:r>
          </a:p>
          <a:p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State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1079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050" dirty="0" smtClean="0"/>
              <a:t>“04-patient-results-states-v1”</a:t>
            </a:r>
          </a:p>
          <a:p>
            <a:r>
              <a:rPr lang="en-US" sz="3050" dirty="0"/>
              <a:t>Developers portal</a:t>
            </a:r>
          </a:p>
          <a:p>
            <a:pPr lvl="1"/>
            <a:r>
              <a:rPr lang="en-US" sz="2900" dirty="0"/>
              <a:t>Add Diagnostic tests to model</a:t>
            </a:r>
          </a:p>
          <a:p>
            <a:pPr lvl="1"/>
            <a:r>
              <a:rPr lang="en-US" sz="2900" dirty="0"/>
              <a:t>See </a:t>
            </a:r>
            <a:r>
              <a:rPr lang="en-US" sz="2900" dirty="0" err="1"/>
              <a:t>LanguageModel.json</a:t>
            </a:r>
            <a:endParaRPr lang="en-US" sz="2900" dirty="0"/>
          </a:p>
          <a:p>
            <a:r>
              <a:rPr lang="en-US" sz="3050" dirty="0" smtClean="0"/>
              <a:t>Major change to index.js</a:t>
            </a:r>
          </a:p>
          <a:p>
            <a:pPr lvl="1"/>
            <a:r>
              <a:rPr lang="en-US" sz="2900" dirty="0" smtClean="0"/>
              <a:t>Adding </a:t>
            </a:r>
            <a:r>
              <a:rPr lang="en-US" sz="2900" dirty="0" smtClean="0"/>
              <a:t>three </a:t>
            </a:r>
            <a:r>
              <a:rPr lang="en-US" sz="2900" dirty="0" smtClean="0"/>
              <a:t>states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Patient Results States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843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050" dirty="0" smtClean="0"/>
              <a:t>“04-patient-results-states-v2”</a:t>
            </a:r>
          </a:p>
          <a:p>
            <a:r>
              <a:rPr lang="en-US" sz="3050" dirty="0" smtClean="0"/>
              <a:t>New directory - handlers</a:t>
            </a:r>
          </a:p>
          <a:p>
            <a:r>
              <a:rPr lang="en-US" sz="3050" dirty="0" smtClean="0"/>
              <a:t>Create separate file for each handler</a:t>
            </a:r>
          </a:p>
          <a:p>
            <a:pPr lvl="1"/>
            <a:r>
              <a:rPr lang="en-US" sz="2900" dirty="0" err="1" smtClean="0"/>
              <a:t>patientIdentificationStateHandlers</a:t>
            </a:r>
            <a:endParaRPr lang="en-US" sz="2900" dirty="0" smtClean="0"/>
          </a:p>
          <a:p>
            <a:pPr lvl="1"/>
            <a:r>
              <a:rPr lang="en-US" sz="2900" dirty="0" err="1" smtClean="0"/>
              <a:t>bloodTestsStateHandlers</a:t>
            </a:r>
            <a:endParaRPr lang="en-US" sz="2900" dirty="0" smtClean="0"/>
          </a:p>
          <a:p>
            <a:pPr lvl="1"/>
            <a:r>
              <a:rPr lang="en-US" sz="2900" dirty="0" err="1" smtClean="0"/>
              <a:t>diagnosticReportsStateHandlers</a:t>
            </a:r>
            <a:endParaRPr lang="en-US" sz="29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Patient Results States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6563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2900" dirty="0" smtClean="0"/>
              <a:t>“Quote-of-the-Day”</a:t>
            </a:r>
          </a:p>
          <a:p>
            <a:r>
              <a:rPr lang="en-US" sz="2900" dirty="0" smtClean="0"/>
              <a:t>Intents</a:t>
            </a:r>
          </a:p>
          <a:p>
            <a:pPr lvl="1"/>
            <a:r>
              <a:rPr lang="en-US" sz="2750" dirty="0" smtClean="0"/>
              <a:t>Greet the user – </a:t>
            </a:r>
            <a:r>
              <a:rPr lang="en-US" sz="2750" dirty="0" err="1" smtClean="0"/>
              <a:t>HelloIntent</a:t>
            </a:r>
            <a:endParaRPr lang="en-US" sz="2750" dirty="0" smtClean="0"/>
          </a:p>
          <a:p>
            <a:pPr lvl="1"/>
            <a:r>
              <a:rPr lang="en-US" sz="2750" dirty="0" smtClean="0"/>
              <a:t>Get a quote – </a:t>
            </a:r>
            <a:r>
              <a:rPr lang="en-US" sz="2750" dirty="0" err="1" smtClean="0"/>
              <a:t>QuoteIntent</a:t>
            </a:r>
            <a:endParaRPr lang="en-US" sz="2750" dirty="0" smtClean="0"/>
          </a:p>
          <a:p>
            <a:pPr lvl="1"/>
            <a:r>
              <a:rPr lang="en-US" sz="2750" dirty="0" smtClean="0"/>
              <a:t>Request another quote – </a:t>
            </a:r>
            <a:r>
              <a:rPr lang="en-US" sz="2750" dirty="0" err="1" smtClean="0"/>
              <a:t>NextQuoteIntent</a:t>
            </a:r>
            <a:endParaRPr lang="en-US" sz="2750" dirty="0" smtClean="0"/>
          </a:p>
          <a:p>
            <a:r>
              <a:rPr lang="en-US" sz="2900" dirty="0" err="1" smtClean="0"/>
              <a:t>GetQuote</a:t>
            </a:r>
            <a:r>
              <a:rPr lang="en-US" sz="2900" dirty="0" smtClean="0"/>
              <a:t> </a:t>
            </a:r>
            <a:r>
              <a:rPr lang="en-US" sz="2900" smtClean="0"/>
              <a:t>function is in </a:t>
            </a:r>
            <a:r>
              <a:rPr lang="en-US" sz="2900" dirty="0" smtClean="0"/>
              <a:t>GitHub</a:t>
            </a:r>
          </a:p>
          <a:p>
            <a:r>
              <a:rPr lang="en-US" sz="2900" dirty="0" smtClean="0"/>
              <a:t>Use “00-hello-basic-skill” as starting point</a:t>
            </a:r>
            <a:endParaRPr lang="en-US" sz="29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Your Turn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551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63" y="1191803"/>
            <a:ext cx="8224837" cy="4129615"/>
          </a:xfrm>
        </p:spPr>
      </p:pic>
    </p:spTree>
    <p:extLst>
      <p:ext uri="{BB962C8B-B14F-4D97-AF65-F5344CB8AC3E}">
        <p14:creationId xmlns:p14="http://schemas.microsoft.com/office/powerpoint/2010/main" val="291885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849348"/>
            <a:ext cx="8272208" cy="401170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Create an AWS account</a:t>
            </a:r>
          </a:p>
          <a:p>
            <a:pPr lvl="1"/>
            <a:r>
              <a:rPr lang="en-US" sz="3200" dirty="0" smtClean="0">
                <a:hlinkClick r:id="rId3"/>
              </a:rPr>
              <a:t>https://aws.amazon.com</a:t>
            </a:r>
            <a:endParaRPr lang="en-US" sz="3200" dirty="0" smtClean="0"/>
          </a:p>
          <a:p>
            <a:r>
              <a:rPr lang="en-US" sz="3200" dirty="0" smtClean="0"/>
              <a:t>Install the AWS CLI</a:t>
            </a:r>
          </a:p>
          <a:p>
            <a:pPr lvl="1"/>
            <a:r>
              <a:rPr lang="en-US" sz="3200" dirty="0" smtClean="0">
                <a:hlinkClick r:id="rId4"/>
              </a:rPr>
              <a:t>https://</a:t>
            </a:r>
            <a:r>
              <a:rPr lang="en-US" sz="3200" dirty="0">
                <a:hlinkClick r:id="rId4"/>
              </a:rPr>
              <a:t>aws.amazon.com/cli</a:t>
            </a:r>
            <a:r>
              <a:rPr lang="en-US" sz="3200" dirty="0" smtClean="0">
                <a:hlinkClick r:id="rId4"/>
              </a:rPr>
              <a:t>/</a:t>
            </a:r>
            <a:endParaRPr lang="en-US" sz="3200" dirty="0" smtClean="0"/>
          </a:p>
          <a:p>
            <a:pPr lvl="1"/>
            <a:r>
              <a:rPr lang="en-US" sz="3200" dirty="0" smtClean="0"/>
              <a:t>Works with PowerShell or Git Bash</a:t>
            </a:r>
          </a:p>
          <a:p>
            <a:pPr lvl="1"/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Create Your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02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643192"/>
            <a:ext cx="8272208" cy="4217860"/>
          </a:xfrm>
        </p:spPr>
        <p:txBody>
          <a:bodyPr>
            <a:noAutofit/>
          </a:bodyPr>
          <a:lstStyle/>
          <a:p>
            <a:r>
              <a:rPr lang="en-US" sz="2400" dirty="0" smtClean="0"/>
              <a:t>AWS Console</a:t>
            </a:r>
          </a:p>
          <a:p>
            <a:pPr lvl="1"/>
            <a:r>
              <a:rPr lang="en-US" sz="2400" dirty="0">
                <a:hlinkClick r:id="rId2"/>
              </a:rPr>
              <a:t>https://aws.amazon.com</a:t>
            </a:r>
            <a:r>
              <a:rPr lang="en-US" sz="2400" dirty="0" smtClean="0">
                <a:hlinkClick r:id="rId2"/>
              </a:rPr>
              <a:t>/</a:t>
            </a:r>
            <a:endParaRPr lang="en-US" sz="2400" dirty="0" smtClean="0"/>
          </a:p>
          <a:p>
            <a:r>
              <a:rPr lang="en-US" sz="2400" dirty="0" smtClean="0"/>
              <a:t>Amazon Developer Portal</a:t>
            </a:r>
          </a:p>
          <a:p>
            <a:pPr lvl="1"/>
            <a:r>
              <a:rPr lang="en-US" sz="2400" dirty="0">
                <a:hlinkClick r:id="rId3"/>
              </a:rPr>
              <a:t>https://developer.amazon.com</a:t>
            </a:r>
            <a:r>
              <a:rPr lang="en-US" sz="2400" dirty="0" smtClean="0">
                <a:hlinkClick r:id="rId3"/>
              </a:rPr>
              <a:t>/</a:t>
            </a:r>
            <a:endParaRPr lang="en-US" sz="2400" dirty="0" smtClean="0"/>
          </a:p>
          <a:p>
            <a:r>
              <a:rPr lang="en-US" sz="2400" dirty="0" smtClean="0"/>
              <a:t>Amazon Alexa Account</a:t>
            </a:r>
          </a:p>
          <a:p>
            <a:pPr lvl="1"/>
            <a:r>
              <a:rPr lang="en-US" sz="2400" dirty="0" smtClean="0">
                <a:hlinkClick r:id="rId4"/>
              </a:rPr>
              <a:t>https://alexa.amazon.com</a:t>
            </a:r>
            <a:endParaRPr lang="en-US" sz="2400" dirty="0" smtClean="0"/>
          </a:p>
          <a:p>
            <a:r>
              <a:rPr lang="en-US" sz="2400" dirty="0" smtClean="0"/>
              <a:t>Alexa Skill Testing Tool</a:t>
            </a:r>
          </a:p>
          <a:p>
            <a:pPr lvl="1"/>
            <a:r>
              <a:rPr lang="en-US" sz="2400" dirty="0" smtClean="0">
                <a:hlinkClick r:id="rId5"/>
              </a:rPr>
              <a:t>https://echoism.io</a:t>
            </a:r>
            <a:endParaRPr lang="en-US" sz="2400" dirty="0" smtClean="0"/>
          </a:p>
          <a:p>
            <a:pPr lvl="1"/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Developer Links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12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890445"/>
            <a:ext cx="8272208" cy="397060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Download your AWS Access Key ID &amp; Secret Access Key</a:t>
            </a:r>
          </a:p>
          <a:p>
            <a:pPr lvl="1"/>
            <a:r>
              <a:rPr lang="en-US" sz="3050" dirty="0" smtClean="0"/>
              <a:t>AWS Console – IAM</a:t>
            </a:r>
          </a:p>
          <a:p>
            <a:r>
              <a:rPr lang="en-US" sz="3200" dirty="0" smtClean="0"/>
              <a:t>Login into your AWS account from the CLI</a:t>
            </a:r>
          </a:p>
          <a:p>
            <a:pPr lvl="1"/>
            <a:r>
              <a:rPr lang="en-US" sz="3200" dirty="0"/>
              <a:t>a</a:t>
            </a:r>
            <a:r>
              <a:rPr lang="en-US" sz="3200" dirty="0" smtClean="0"/>
              <a:t>ws configure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Configure Your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09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643192"/>
            <a:ext cx="8272208" cy="4217859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Install Node.js</a:t>
            </a:r>
          </a:p>
          <a:p>
            <a:pPr lvl="1"/>
            <a:r>
              <a:rPr lang="en-US" sz="3050" dirty="0">
                <a:hlinkClick r:id="rId2"/>
              </a:rPr>
              <a:t>https://nodejs.org/en</a:t>
            </a:r>
            <a:r>
              <a:rPr lang="en-US" sz="3050" dirty="0" smtClean="0">
                <a:hlinkClick r:id="rId2"/>
              </a:rPr>
              <a:t>/</a:t>
            </a:r>
            <a:endParaRPr lang="en-US" sz="3050" dirty="0" smtClean="0"/>
          </a:p>
          <a:p>
            <a:pPr lvl="1"/>
            <a:r>
              <a:rPr lang="en-US" sz="3050" dirty="0"/>
              <a:t>n</a:t>
            </a:r>
            <a:r>
              <a:rPr lang="en-US" sz="3050" dirty="0" smtClean="0"/>
              <a:t>ode -v</a:t>
            </a:r>
          </a:p>
          <a:p>
            <a:pPr lvl="1"/>
            <a:r>
              <a:rPr lang="en-US" sz="3050" dirty="0"/>
              <a:t>n</a:t>
            </a:r>
            <a:r>
              <a:rPr lang="en-US" sz="3050" dirty="0" smtClean="0"/>
              <a:t>pm -v</a:t>
            </a:r>
          </a:p>
          <a:p>
            <a:r>
              <a:rPr lang="en-US" sz="3200" dirty="0" smtClean="0"/>
              <a:t>Install Python</a:t>
            </a:r>
          </a:p>
          <a:p>
            <a:pPr lvl="1"/>
            <a:r>
              <a:rPr lang="en-US" sz="3050" dirty="0">
                <a:hlinkClick r:id="rId3"/>
              </a:rPr>
              <a:t>https://www.python.org/downloads</a:t>
            </a:r>
            <a:r>
              <a:rPr lang="en-US" sz="3050" dirty="0" smtClean="0">
                <a:hlinkClick r:id="rId3"/>
              </a:rPr>
              <a:t>/</a:t>
            </a:r>
            <a:endParaRPr lang="en-US" sz="3050" dirty="0" smtClean="0"/>
          </a:p>
          <a:p>
            <a:pPr lvl="1"/>
            <a:r>
              <a:rPr lang="en-US" sz="3050" dirty="0" smtClean="0"/>
              <a:t>python --version</a:t>
            </a:r>
          </a:p>
          <a:p>
            <a:pPr lvl="1"/>
            <a:endParaRPr lang="en-US" sz="3050" dirty="0" smtClean="0"/>
          </a:p>
          <a:p>
            <a:pPr lvl="1"/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Install Your 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58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BCNET 2018">
      <a:dk1>
        <a:srgbClr val="000000"/>
      </a:dk1>
      <a:lt1>
        <a:srgbClr val="FFFFFF"/>
      </a:lt1>
      <a:dk2>
        <a:srgbClr val="454545"/>
      </a:dk2>
      <a:lt2>
        <a:srgbClr val="DCDCE0"/>
      </a:lt2>
      <a:accent1>
        <a:srgbClr val="004961"/>
      </a:accent1>
      <a:accent2>
        <a:srgbClr val="4D92A8"/>
      </a:accent2>
      <a:accent3>
        <a:srgbClr val="EE8701"/>
      </a:accent3>
      <a:accent4>
        <a:srgbClr val="FFB234"/>
      </a:accent4>
      <a:accent5>
        <a:srgbClr val="80B50A"/>
      </a:accent5>
      <a:accent6>
        <a:srgbClr val="886CBA"/>
      </a:accent6>
      <a:hlink>
        <a:srgbClr val="CB458D"/>
      </a:hlink>
      <a:folHlink>
        <a:srgbClr val="A1A9BF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>
    <a:txDef>
      <a:spPr/>
      <a:bodyPr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1359</TotalTime>
  <Words>1185</Words>
  <Application>Microsoft Office PowerPoint</Application>
  <PresentationFormat>On-screen Show (4:3)</PresentationFormat>
  <Paragraphs>276</Paragraphs>
  <Slides>47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Arial Black</vt:lpstr>
      <vt:lpstr>Calibri</vt:lpstr>
      <vt:lpstr>Wingdings 2</vt:lpstr>
      <vt:lpstr>Dividend</vt:lpstr>
      <vt:lpstr>Build an Alexa Skill for the Amazon Echo</vt:lpstr>
      <vt:lpstr>Presenters</vt:lpstr>
      <vt:lpstr>Amazon Echo</vt:lpstr>
      <vt:lpstr>Alexa</vt:lpstr>
      <vt:lpstr>PowerPoint Presentation</vt:lpstr>
      <vt:lpstr>Create Your Environment</vt:lpstr>
      <vt:lpstr>Developer Links</vt:lpstr>
      <vt:lpstr>Configure Your Environment</vt:lpstr>
      <vt:lpstr>Install Your Language</vt:lpstr>
      <vt:lpstr>Alexa Node.js SDK</vt:lpstr>
      <vt:lpstr>Text Editor</vt:lpstr>
      <vt:lpstr>Code Files on GitHub</vt:lpstr>
      <vt:lpstr>Voice Model Components</vt:lpstr>
      <vt:lpstr>Amazon Developer Portal (1)</vt:lpstr>
      <vt:lpstr>Amazon Developer Portal (2)</vt:lpstr>
      <vt:lpstr>Lambda Code (1)</vt:lpstr>
      <vt:lpstr>Lambda Code (2)</vt:lpstr>
      <vt:lpstr>Lambda Function (1)</vt:lpstr>
      <vt:lpstr>Lambda Function (2)</vt:lpstr>
      <vt:lpstr>Lambda Function (3)</vt:lpstr>
      <vt:lpstr>Deploy Lambda Code (1)</vt:lpstr>
      <vt:lpstr>Deploy Lambda Code (2)</vt:lpstr>
      <vt:lpstr>Deploy Lambda Code (3)</vt:lpstr>
      <vt:lpstr>Test Your Skill (1)</vt:lpstr>
      <vt:lpstr>Test Your Skill (2)</vt:lpstr>
      <vt:lpstr>JSON Request and Response</vt:lpstr>
      <vt:lpstr>Request and Response JSON Reference</vt:lpstr>
      <vt:lpstr>Your Alexa Account</vt:lpstr>
      <vt:lpstr>Finish This Skill</vt:lpstr>
      <vt:lpstr>Patient Test Results</vt:lpstr>
      <vt:lpstr>Blood Test Results Skill (1)</vt:lpstr>
      <vt:lpstr>Blood Test Results Skill (2)</vt:lpstr>
      <vt:lpstr>Blood Test Results Skill Code</vt:lpstr>
      <vt:lpstr>Blood Test Results – Segmentation (1)</vt:lpstr>
      <vt:lpstr>Blood Test Results – Segmentation (2)</vt:lpstr>
      <vt:lpstr>Blood Test Results – Segmentation (3)</vt:lpstr>
      <vt:lpstr>Blood Test Results – Segmentation (4)</vt:lpstr>
      <vt:lpstr>Blood Test Results – Data Decoupling</vt:lpstr>
      <vt:lpstr>AWS S3</vt:lpstr>
      <vt:lpstr>Blood Test Results – S3 Bucket (1)</vt:lpstr>
      <vt:lpstr>Blood Test Results – S3 Bucket (2)</vt:lpstr>
      <vt:lpstr>Patient Test Results</vt:lpstr>
      <vt:lpstr>Patient Results States</vt:lpstr>
      <vt:lpstr>State Management</vt:lpstr>
      <vt:lpstr>Patient Results States (1)</vt:lpstr>
      <vt:lpstr>Patient Results States (2)</vt:lpstr>
      <vt:lpstr>Your Turn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title</dc:title>
  <dc:creator>Jenna Wu</dc:creator>
  <cp:lastModifiedBy>William E. Klug</cp:lastModifiedBy>
  <cp:revision>256</cp:revision>
  <dcterms:created xsi:type="dcterms:W3CDTF">2018-01-31T00:29:30Z</dcterms:created>
  <dcterms:modified xsi:type="dcterms:W3CDTF">2018-04-02T18:16:24Z</dcterms:modified>
</cp:coreProperties>
</file>